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753600" cy="7315200"/>
  <p:notesSz cx="6858000" cy="9144000"/>
  <p:embeddedFontLst>
    <p:embeddedFont>
      <p:font typeface="Arimo" panose="020B0604020202020204" pitchFamily="34" charset="0"/>
      <p:regular r:id="rId15"/>
    </p:embeddedFont>
    <p:embeddedFont>
      <p:font typeface="Nunito Sans Bold" pitchFamily="2" charset="77"/>
      <p:regular r:id="rId16"/>
      <p:bold r:id="rId17"/>
    </p:embeddedFont>
    <p:embeddedFont>
      <p:font typeface="Nunito Sans Heavy" pitchFamily="2" charset="77"/>
      <p:regular r:id="rId18"/>
      <p:bold r:id="rId19"/>
    </p:embeddedFont>
    <p:embeddedFont>
      <p:font typeface="Source Sans Pro" panose="020B050303040302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610" autoAdjust="0"/>
  </p:normalViewPr>
  <p:slideViewPr>
    <p:cSldViewPr>
      <p:cViewPr varScale="1">
        <p:scale>
          <a:sx n="108" d="100"/>
          <a:sy n="108" d="100"/>
        </p:scale>
        <p:origin x="1560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google.com/search?sca_esv=c9fcb4fb0b317e3c&amp;sca_upv=1&amp;sxsrf=ACQVn0-Ir2_3B0Mrq93vv0NDA32zFgLOJQ:1713041008812&amp;q=harmoniously&amp;si=AKbGX_rEkSHdR9ulIQYeh6xSG1UBCQZfiuqIAi4ewye-DwzIsAYBfAAd4Y5ujZx9NN9UeC8QFmyJgCpsUENwKNjVYO8--axkMyPYKmrC9-10Z4lJu1J3udg%3D&amp;expnd=1&amp;sa=X&amp;ved=2ahUKEwinlsOGh8CFAxWAtoQIHVUPA0IQyecJegQIDxAO" TargetMode="Externa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9753600" cy="7315200"/>
          </a:xfrm>
          <a:custGeom>
            <a:avLst/>
            <a:gdLst/>
            <a:ahLst/>
            <a:cxnLst/>
            <a:rect l="l" t="t" r="r" b="b"/>
            <a:pathLst>
              <a:path w="9753600" h="73152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731520" y="731520"/>
            <a:ext cx="8290560" cy="5852160"/>
          </a:xfrm>
          <a:custGeom>
            <a:avLst/>
            <a:gdLst/>
            <a:ahLst/>
            <a:cxnLst/>
            <a:rect l="l" t="t" r="r" b="b"/>
            <a:pathLst>
              <a:path w="8290560" h="5852160">
                <a:moveTo>
                  <a:pt x="0" y="0"/>
                </a:moveTo>
                <a:lnTo>
                  <a:pt x="8290560" y="0"/>
                </a:lnTo>
                <a:lnTo>
                  <a:pt x="8290560" y="5852160"/>
                </a:lnTo>
                <a:lnTo>
                  <a:pt x="0" y="585216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screen">
              <a:alphaModFix amt="9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4059162" y="2007244"/>
            <a:ext cx="1635276" cy="2198891"/>
          </a:xfrm>
          <a:custGeom>
            <a:avLst/>
            <a:gdLst/>
            <a:ahLst/>
            <a:cxnLst/>
            <a:rect l="l" t="t" r="r" b="b"/>
            <a:pathLst>
              <a:path w="1635276" h="2198891">
                <a:moveTo>
                  <a:pt x="0" y="0"/>
                </a:moveTo>
                <a:lnTo>
                  <a:pt x="1635276" y="0"/>
                </a:lnTo>
                <a:lnTo>
                  <a:pt x="1635276" y="2198891"/>
                </a:lnTo>
                <a:lnTo>
                  <a:pt x="0" y="2198891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2570537" y="4686428"/>
            <a:ext cx="4612526" cy="386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36"/>
              </a:lnSpc>
            </a:pPr>
            <a:r>
              <a:rPr lang="en-US" sz="2240">
                <a:solidFill>
                  <a:srgbClr val="FFFFFF"/>
                </a:solidFill>
                <a:latin typeface="Nunito Sans Bold"/>
              </a:rPr>
              <a:t>November 2023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56640" y="1164232"/>
            <a:ext cx="2825742" cy="4101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12"/>
              </a:lnSpc>
            </a:pPr>
            <a:r>
              <a:rPr lang="en-US" sz="1493">
                <a:solidFill>
                  <a:srgbClr val="FFFFFF"/>
                </a:solidFill>
                <a:latin typeface="Source Sans Pro"/>
              </a:rPr>
              <a:t>Presented By: </a:t>
            </a:r>
          </a:p>
          <a:p>
            <a:pPr>
              <a:lnSpc>
                <a:spcPts val="1612"/>
              </a:lnSpc>
            </a:pPr>
            <a:r>
              <a:rPr lang="en-US" sz="1493">
                <a:solidFill>
                  <a:srgbClr val="FFFFFF"/>
                </a:solidFill>
                <a:latin typeface="Source Sans Pro"/>
              </a:rPr>
              <a:t>Dr. Alexandra Colon Rodriguez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56640" y="4168035"/>
            <a:ext cx="7640320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spc="365">
                <a:solidFill>
                  <a:srgbClr val="FFFFFF"/>
                </a:solidFill>
                <a:latin typeface="Nunito Sans Heavy"/>
              </a:rPr>
              <a:t>DEVELOPING LEADERSHIP SKILLS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33812" y="3425455"/>
            <a:ext cx="3779647" cy="2126025"/>
            <a:chOff x="0" y="0"/>
            <a:chExt cx="1128903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287760" cy="6350000"/>
            </a:xfrm>
            <a:custGeom>
              <a:avLst/>
              <a:gdLst/>
              <a:ahLst/>
              <a:cxnLst/>
              <a:rect l="l" t="t" r="r" b="b"/>
              <a:pathLst>
                <a:path w="11287760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234950"/>
                    <a:pt x="11287760" y="525780"/>
                  </a:cubicBezTo>
                  <a:lnTo>
                    <a:pt x="11287760" y="5822950"/>
                  </a:lnTo>
                  <a:cubicBezTo>
                    <a:pt x="11287760" y="6113780"/>
                    <a:pt x="11052810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548640" y="3056429"/>
            <a:ext cx="3769393" cy="262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952"/>
              </a:lnSpc>
            </a:pPr>
            <a:r>
              <a:rPr lang="en-US" sz="2055">
                <a:solidFill>
                  <a:srgbClr val="487307"/>
                </a:solidFill>
                <a:latin typeface="Nunito Sans Bold"/>
              </a:rPr>
              <a:t>Developing Leadership Skills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548640" y="-1001395"/>
            <a:ext cx="4442988" cy="2002790"/>
            <a:chOff x="0" y="0"/>
            <a:chExt cx="5055647" cy="227896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055647" cy="2278962"/>
            </a:xfrm>
            <a:custGeom>
              <a:avLst/>
              <a:gdLst/>
              <a:ahLst/>
              <a:cxnLst/>
              <a:rect l="l" t="t" r="r" b="b"/>
              <a:pathLst>
                <a:path w="5055647" h="2278962">
                  <a:moveTo>
                    <a:pt x="4931187" y="2278962"/>
                  </a:moveTo>
                  <a:lnTo>
                    <a:pt x="124460" y="2278962"/>
                  </a:lnTo>
                  <a:cubicBezTo>
                    <a:pt x="55880" y="2278962"/>
                    <a:pt x="0" y="2223082"/>
                    <a:pt x="0" y="215450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931187" y="0"/>
                  </a:lnTo>
                  <a:cubicBezTo>
                    <a:pt x="4999767" y="0"/>
                    <a:pt x="5055647" y="55880"/>
                    <a:pt x="5055647" y="124460"/>
                  </a:cubicBezTo>
                  <a:lnTo>
                    <a:pt x="5055647" y="2154502"/>
                  </a:lnTo>
                  <a:cubicBezTo>
                    <a:pt x="5055647" y="2223082"/>
                    <a:pt x="4999767" y="2278962"/>
                    <a:pt x="4931187" y="2278962"/>
                  </a:cubicBez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Freeform 7"/>
          <p:cNvSpPr/>
          <p:nvPr/>
        </p:nvSpPr>
        <p:spPr>
          <a:xfrm>
            <a:off x="8484957" y="9272"/>
            <a:ext cx="1074246" cy="1444496"/>
          </a:xfrm>
          <a:custGeom>
            <a:avLst/>
            <a:gdLst/>
            <a:ahLst/>
            <a:cxnLst/>
            <a:rect l="l" t="t" r="r" b="b"/>
            <a:pathLst>
              <a:path w="1074246" h="1444496">
                <a:moveTo>
                  <a:pt x="0" y="0"/>
                </a:moveTo>
                <a:lnTo>
                  <a:pt x="1074246" y="0"/>
                </a:lnTo>
                <a:lnTo>
                  <a:pt x="1074246" y="1444496"/>
                </a:lnTo>
                <a:lnTo>
                  <a:pt x="0" y="1444496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548640" y="2143041"/>
            <a:ext cx="4632981" cy="579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38"/>
              </a:lnSpc>
            </a:pPr>
            <a:r>
              <a:rPr lang="en-US" sz="4567">
                <a:solidFill>
                  <a:srgbClr val="141414"/>
                </a:solidFill>
                <a:latin typeface="Nunito Sans Heavy"/>
              </a:rPr>
              <a:t>Tips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713108" y="2454182"/>
            <a:ext cx="4571979" cy="39542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159"/>
              </a:lnSpc>
            </a:pPr>
            <a:endParaRPr/>
          </a:p>
          <a:p>
            <a:pPr>
              <a:lnSpc>
                <a:spcPts val="3159"/>
              </a:lnSpc>
            </a:pPr>
            <a:r>
              <a:rPr lang="en-US" sz="1579">
                <a:solidFill>
                  <a:srgbClr val="141414"/>
                </a:solidFill>
                <a:latin typeface="Source Sans Pro"/>
              </a:rPr>
              <a:t>1. Identify your strengths and weaknesses.</a:t>
            </a:r>
          </a:p>
          <a:p>
            <a:pPr>
              <a:lnSpc>
                <a:spcPts val="3159"/>
              </a:lnSpc>
            </a:pPr>
            <a:r>
              <a:rPr lang="en-US" sz="1579">
                <a:solidFill>
                  <a:srgbClr val="141414"/>
                </a:solidFill>
                <a:latin typeface="Source Sans Pro"/>
              </a:rPr>
              <a:t>2. Understand leadership styles.</a:t>
            </a:r>
          </a:p>
          <a:p>
            <a:pPr>
              <a:lnSpc>
                <a:spcPts val="3159"/>
              </a:lnSpc>
            </a:pPr>
            <a:r>
              <a:rPr lang="en-US" sz="1579">
                <a:solidFill>
                  <a:srgbClr val="141414"/>
                </a:solidFill>
                <a:latin typeface="Source Sans Pro"/>
              </a:rPr>
              <a:t>3. Target specific skills.</a:t>
            </a:r>
          </a:p>
          <a:p>
            <a:pPr>
              <a:lnSpc>
                <a:spcPts val="3159"/>
              </a:lnSpc>
            </a:pPr>
            <a:r>
              <a:rPr lang="en-US" sz="1579">
                <a:solidFill>
                  <a:srgbClr val="141414"/>
                </a:solidFill>
                <a:latin typeface="Source Sans Pro"/>
              </a:rPr>
              <a:t>4. Expand your network.</a:t>
            </a:r>
          </a:p>
          <a:p>
            <a:pPr>
              <a:lnSpc>
                <a:spcPts val="3159"/>
              </a:lnSpc>
            </a:pPr>
            <a:r>
              <a:rPr lang="en-US" sz="1579">
                <a:solidFill>
                  <a:srgbClr val="141414"/>
                </a:solidFill>
                <a:latin typeface="Source Sans Pro"/>
              </a:rPr>
              <a:t>5. Get a coach or mentor.</a:t>
            </a:r>
          </a:p>
          <a:p>
            <a:pPr>
              <a:lnSpc>
                <a:spcPts val="3159"/>
              </a:lnSpc>
            </a:pPr>
            <a:r>
              <a:rPr lang="en-US" sz="1579">
                <a:solidFill>
                  <a:srgbClr val="141414"/>
                </a:solidFill>
                <a:latin typeface="Source Sans Pro"/>
              </a:rPr>
              <a:t>6. Read and research.</a:t>
            </a:r>
          </a:p>
          <a:p>
            <a:pPr>
              <a:lnSpc>
                <a:spcPts val="3159"/>
              </a:lnSpc>
            </a:pPr>
            <a:r>
              <a:rPr lang="en-US" sz="1579">
                <a:solidFill>
                  <a:srgbClr val="141414"/>
                </a:solidFill>
                <a:latin typeface="Source Sans Pro"/>
              </a:rPr>
              <a:t>7. Take on leadership roles in your current position.</a:t>
            </a:r>
          </a:p>
          <a:p>
            <a:pPr>
              <a:lnSpc>
                <a:spcPts val="3159"/>
              </a:lnSpc>
            </a:pPr>
            <a:r>
              <a:rPr lang="en-US" sz="1579">
                <a:solidFill>
                  <a:srgbClr val="141414"/>
                </a:solidFill>
                <a:latin typeface="Source Sans Pro"/>
              </a:rPr>
              <a:t>8. Practice.</a:t>
            </a:r>
          </a:p>
          <a:p>
            <a:pPr>
              <a:lnSpc>
                <a:spcPts val="3159"/>
              </a:lnSpc>
            </a:pPr>
            <a:endParaRPr lang="en-US" sz="1579">
              <a:solidFill>
                <a:srgbClr val="141414"/>
              </a:solidFill>
              <a:latin typeface="Source Sans Pro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4213459" y="7053342"/>
            <a:ext cx="6089553" cy="158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60"/>
              </a:lnSpc>
            </a:pPr>
            <a:r>
              <a:rPr lang="en-US" sz="900">
                <a:solidFill>
                  <a:srgbClr val="000000"/>
                </a:solidFill>
                <a:latin typeface="Arimo"/>
              </a:rPr>
              <a:t>Source: https://www.coursera.org/enterprise/articles/tips-for-developing-leadership-skills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8640" y="-1001395"/>
            <a:ext cx="4442988" cy="2002790"/>
            <a:chOff x="0" y="0"/>
            <a:chExt cx="5055647" cy="22789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647" cy="2278962"/>
            </a:xfrm>
            <a:custGeom>
              <a:avLst/>
              <a:gdLst/>
              <a:ahLst/>
              <a:cxnLst/>
              <a:rect l="l" t="t" r="r" b="b"/>
              <a:pathLst>
                <a:path w="5055647" h="2278962">
                  <a:moveTo>
                    <a:pt x="4931187" y="2278962"/>
                  </a:moveTo>
                  <a:lnTo>
                    <a:pt x="124460" y="2278962"/>
                  </a:lnTo>
                  <a:cubicBezTo>
                    <a:pt x="55880" y="2278962"/>
                    <a:pt x="0" y="2223082"/>
                    <a:pt x="0" y="215450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931187" y="0"/>
                  </a:lnTo>
                  <a:cubicBezTo>
                    <a:pt x="4999767" y="0"/>
                    <a:pt x="5055647" y="55880"/>
                    <a:pt x="5055647" y="124460"/>
                  </a:cubicBezTo>
                  <a:lnTo>
                    <a:pt x="5055647" y="2154502"/>
                  </a:lnTo>
                  <a:cubicBezTo>
                    <a:pt x="5055647" y="2223082"/>
                    <a:pt x="4999767" y="2278962"/>
                    <a:pt x="4931187" y="2278962"/>
                  </a:cubicBez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8484957" y="9272"/>
            <a:ext cx="1074246" cy="1444496"/>
          </a:xfrm>
          <a:custGeom>
            <a:avLst/>
            <a:gdLst/>
            <a:ahLst/>
            <a:cxnLst/>
            <a:rect l="l" t="t" r="r" b="b"/>
            <a:pathLst>
              <a:path w="1074246" h="1444496">
                <a:moveTo>
                  <a:pt x="0" y="0"/>
                </a:moveTo>
                <a:lnTo>
                  <a:pt x="1074246" y="0"/>
                </a:lnTo>
                <a:lnTo>
                  <a:pt x="1074246" y="1444496"/>
                </a:lnTo>
                <a:lnTo>
                  <a:pt x="0" y="1444496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771720" y="1904044"/>
            <a:ext cx="8439816" cy="4739154"/>
          </a:xfrm>
          <a:custGeom>
            <a:avLst/>
            <a:gdLst/>
            <a:ahLst/>
            <a:cxnLst/>
            <a:rect l="l" t="t" r="r" b="b"/>
            <a:pathLst>
              <a:path w="8439816" h="4739154">
                <a:moveTo>
                  <a:pt x="0" y="0"/>
                </a:moveTo>
                <a:lnTo>
                  <a:pt x="8439816" y="0"/>
                </a:lnTo>
                <a:lnTo>
                  <a:pt x="8439816" y="4739155"/>
                </a:lnTo>
                <a:lnTo>
                  <a:pt x="0" y="47391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661590" y="1351874"/>
            <a:ext cx="7188754" cy="364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28"/>
              </a:lnSpc>
            </a:pPr>
            <a:r>
              <a:rPr lang="en-US" sz="2767">
                <a:solidFill>
                  <a:srgbClr val="141414"/>
                </a:solidFill>
                <a:latin typeface="Nunito Sans Heavy"/>
              </a:rPr>
              <a:t>Personality Tests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639579" y="7064900"/>
            <a:ext cx="7215433" cy="143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"/>
              </a:lnSpc>
            </a:pPr>
            <a:r>
              <a:rPr lang="en-US" sz="800">
                <a:solidFill>
                  <a:srgbClr val="141414"/>
                </a:solidFill>
                <a:latin typeface="Arimo"/>
              </a:rPr>
              <a:t>Source: https://internalchange.com/list-of-personality-tests-and-personal-development-assessments/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8640" y="-1001395"/>
            <a:ext cx="4442988" cy="2002790"/>
            <a:chOff x="0" y="0"/>
            <a:chExt cx="5055647" cy="22789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647" cy="2278962"/>
            </a:xfrm>
            <a:custGeom>
              <a:avLst/>
              <a:gdLst/>
              <a:ahLst/>
              <a:cxnLst/>
              <a:rect l="l" t="t" r="r" b="b"/>
              <a:pathLst>
                <a:path w="5055647" h="2278962">
                  <a:moveTo>
                    <a:pt x="4931187" y="2278962"/>
                  </a:moveTo>
                  <a:lnTo>
                    <a:pt x="124460" y="2278962"/>
                  </a:lnTo>
                  <a:cubicBezTo>
                    <a:pt x="55880" y="2278962"/>
                    <a:pt x="0" y="2223082"/>
                    <a:pt x="0" y="215450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931187" y="0"/>
                  </a:lnTo>
                  <a:cubicBezTo>
                    <a:pt x="4999767" y="0"/>
                    <a:pt x="5055647" y="55880"/>
                    <a:pt x="5055647" y="124460"/>
                  </a:cubicBezTo>
                  <a:lnTo>
                    <a:pt x="5055647" y="2154502"/>
                  </a:lnTo>
                  <a:cubicBezTo>
                    <a:pt x="5055647" y="2223082"/>
                    <a:pt x="4999767" y="2278962"/>
                    <a:pt x="4931187" y="2278962"/>
                  </a:cubicBez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8484957" y="9272"/>
            <a:ext cx="1074246" cy="1444496"/>
          </a:xfrm>
          <a:custGeom>
            <a:avLst/>
            <a:gdLst/>
            <a:ahLst/>
            <a:cxnLst/>
            <a:rect l="l" t="t" r="r" b="b"/>
            <a:pathLst>
              <a:path w="1074246" h="1444496">
                <a:moveTo>
                  <a:pt x="0" y="0"/>
                </a:moveTo>
                <a:lnTo>
                  <a:pt x="1074246" y="0"/>
                </a:lnTo>
                <a:lnTo>
                  <a:pt x="1074246" y="1444496"/>
                </a:lnTo>
                <a:lnTo>
                  <a:pt x="0" y="1444496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657971" y="2568482"/>
            <a:ext cx="2807577" cy="3876697"/>
          </a:xfrm>
          <a:custGeom>
            <a:avLst/>
            <a:gdLst/>
            <a:ahLst/>
            <a:cxnLst/>
            <a:rect l="l" t="t" r="r" b="b"/>
            <a:pathLst>
              <a:path w="2807577" h="3876697">
                <a:moveTo>
                  <a:pt x="0" y="0"/>
                </a:moveTo>
                <a:lnTo>
                  <a:pt x="2807577" y="0"/>
                </a:lnTo>
                <a:lnTo>
                  <a:pt x="2807577" y="3876697"/>
                </a:lnTo>
                <a:lnTo>
                  <a:pt x="0" y="387669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3836454" y="1656009"/>
            <a:ext cx="5340744" cy="4927671"/>
          </a:xfrm>
          <a:custGeom>
            <a:avLst/>
            <a:gdLst/>
            <a:ahLst/>
            <a:cxnLst/>
            <a:rect l="l" t="t" r="r" b="b"/>
            <a:pathLst>
              <a:path w="5340744" h="4927671">
                <a:moveTo>
                  <a:pt x="0" y="0"/>
                </a:moveTo>
                <a:lnTo>
                  <a:pt x="5340744" y="0"/>
                </a:lnTo>
                <a:lnTo>
                  <a:pt x="5340744" y="4927671"/>
                </a:lnTo>
                <a:lnTo>
                  <a:pt x="0" y="49276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548640" y="1552127"/>
            <a:ext cx="4632981" cy="5799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38"/>
              </a:lnSpc>
            </a:pPr>
            <a:r>
              <a:rPr lang="en-US" sz="4567">
                <a:solidFill>
                  <a:srgbClr val="141414"/>
                </a:solidFill>
                <a:latin typeface="Nunito Sans Heavy"/>
              </a:rPr>
              <a:t>Clifton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9753600" cy="7315200"/>
          </a:xfrm>
          <a:custGeom>
            <a:avLst/>
            <a:gdLst/>
            <a:ahLst/>
            <a:cxnLst/>
            <a:rect l="l" t="t" r="r" b="b"/>
            <a:pathLst>
              <a:path w="9753600" h="73152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731520" y="731520"/>
            <a:ext cx="8290560" cy="5852160"/>
          </a:xfrm>
          <a:custGeom>
            <a:avLst/>
            <a:gdLst/>
            <a:ahLst/>
            <a:cxnLst/>
            <a:rect l="l" t="t" r="r" b="b"/>
            <a:pathLst>
              <a:path w="8290560" h="5852160">
                <a:moveTo>
                  <a:pt x="0" y="0"/>
                </a:moveTo>
                <a:lnTo>
                  <a:pt x="8290560" y="0"/>
                </a:lnTo>
                <a:lnTo>
                  <a:pt x="8290560" y="5852160"/>
                </a:lnTo>
                <a:lnTo>
                  <a:pt x="0" y="585216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screen">
              <a:alphaModFix amt="9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4059162" y="2007244"/>
            <a:ext cx="1635276" cy="2198891"/>
          </a:xfrm>
          <a:custGeom>
            <a:avLst/>
            <a:gdLst/>
            <a:ahLst/>
            <a:cxnLst/>
            <a:rect l="l" t="t" r="r" b="b"/>
            <a:pathLst>
              <a:path w="1635276" h="2198891">
                <a:moveTo>
                  <a:pt x="0" y="0"/>
                </a:moveTo>
                <a:lnTo>
                  <a:pt x="1635276" y="0"/>
                </a:lnTo>
                <a:lnTo>
                  <a:pt x="1635276" y="2198891"/>
                </a:lnTo>
                <a:lnTo>
                  <a:pt x="0" y="2198891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2570537" y="4686428"/>
            <a:ext cx="4612526" cy="386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36"/>
              </a:lnSpc>
            </a:pPr>
            <a:r>
              <a:rPr lang="en-US" sz="2240">
                <a:solidFill>
                  <a:srgbClr val="FFFFFF"/>
                </a:solidFill>
                <a:latin typeface="Nunito Sans Bold"/>
              </a:rPr>
              <a:t>November 2023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56640" y="1164232"/>
            <a:ext cx="2825742" cy="4101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612"/>
              </a:lnSpc>
            </a:pPr>
            <a:r>
              <a:rPr lang="en-US" sz="1493">
                <a:solidFill>
                  <a:srgbClr val="FFFFFF"/>
                </a:solidFill>
                <a:latin typeface="Source Sans Pro"/>
              </a:rPr>
              <a:t>Presented By: </a:t>
            </a:r>
          </a:p>
          <a:p>
            <a:pPr>
              <a:lnSpc>
                <a:spcPts val="1612"/>
              </a:lnSpc>
            </a:pPr>
            <a:r>
              <a:rPr lang="en-US" sz="1493">
                <a:solidFill>
                  <a:srgbClr val="FFFFFF"/>
                </a:solidFill>
                <a:latin typeface="Source Sans Pro"/>
              </a:rPr>
              <a:t>Dr. Alexandra Colon Rodriguez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56640" y="4168035"/>
            <a:ext cx="7640320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 spc="365">
                <a:solidFill>
                  <a:srgbClr val="FFFFFF"/>
                </a:solidFill>
                <a:latin typeface="Nunito Sans Heavy"/>
              </a:rPr>
              <a:t>DEVELOPING LEADERSHIP SKILLS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5532602"/>
            <a:ext cx="9753600" cy="1782598"/>
          </a:xfrm>
          <a:custGeom>
            <a:avLst/>
            <a:gdLst/>
            <a:ahLst/>
            <a:cxnLst/>
            <a:rect l="l" t="t" r="r" b="b"/>
            <a:pathLst>
              <a:path w="9753600" h="1782598">
                <a:moveTo>
                  <a:pt x="0" y="0"/>
                </a:moveTo>
                <a:lnTo>
                  <a:pt x="9753600" y="0"/>
                </a:lnTo>
                <a:lnTo>
                  <a:pt x="9753600" y="1782598"/>
                </a:lnTo>
                <a:lnTo>
                  <a:pt x="0" y="1782598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4487716" y="5143518"/>
            <a:ext cx="778169" cy="778169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29F0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AutoShape 5"/>
          <p:cNvSpPr/>
          <p:nvPr/>
        </p:nvSpPr>
        <p:spPr>
          <a:xfrm rot="5400000">
            <a:off x="4724398" y="5512282"/>
            <a:ext cx="304804" cy="0"/>
          </a:xfrm>
          <a:prstGeom prst="line">
            <a:avLst/>
          </a:prstGeom>
          <a:ln w="38100" cap="rnd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2331134" y="2375583"/>
            <a:ext cx="2439509" cy="987082"/>
            <a:chOff x="0" y="0"/>
            <a:chExt cx="1934102" cy="78258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34102" cy="782583"/>
            </a:xfrm>
            <a:custGeom>
              <a:avLst/>
              <a:gdLst/>
              <a:ahLst/>
              <a:cxnLst/>
              <a:rect l="l" t="t" r="r" b="b"/>
              <a:pathLst>
                <a:path w="1934102" h="782583">
                  <a:moveTo>
                    <a:pt x="1809642" y="782582"/>
                  </a:moveTo>
                  <a:lnTo>
                    <a:pt x="124460" y="782582"/>
                  </a:lnTo>
                  <a:cubicBezTo>
                    <a:pt x="55880" y="782582"/>
                    <a:pt x="0" y="726702"/>
                    <a:pt x="0" y="65812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809642" y="0"/>
                  </a:lnTo>
                  <a:cubicBezTo>
                    <a:pt x="1878222" y="0"/>
                    <a:pt x="1934102" y="55880"/>
                    <a:pt x="1934102" y="124460"/>
                  </a:cubicBezTo>
                  <a:lnTo>
                    <a:pt x="1934102" y="658123"/>
                  </a:lnTo>
                  <a:cubicBezTo>
                    <a:pt x="1934102" y="726702"/>
                    <a:pt x="1878222" y="782583"/>
                    <a:pt x="1809642" y="782583"/>
                  </a:cubicBez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5083939" y="2375583"/>
            <a:ext cx="2439509" cy="987082"/>
            <a:chOff x="0" y="0"/>
            <a:chExt cx="1934102" cy="78258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34102" cy="782583"/>
            </a:xfrm>
            <a:custGeom>
              <a:avLst/>
              <a:gdLst/>
              <a:ahLst/>
              <a:cxnLst/>
              <a:rect l="l" t="t" r="r" b="b"/>
              <a:pathLst>
                <a:path w="1934102" h="782583">
                  <a:moveTo>
                    <a:pt x="1809642" y="782582"/>
                  </a:moveTo>
                  <a:lnTo>
                    <a:pt x="124460" y="782582"/>
                  </a:lnTo>
                  <a:cubicBezTo>
                    <a:pt x="55880" y="782582"/>
                    <a:pt x="0" y="726702"/>
                    <a:pt x="0" y="65812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809642" y="0"/>
                  </a:lnTo>
                  <a:cubicBezTo>
                    <a:pt x="1878222" y="0"/>
                    <a:pt x="1934102" y="55880"/>
                    <a:pt x="1934102" y="124460"/>
                  </a:cubicBezTo>
                  <a:lnTo>
                    <a:pt x="1934102" y="658123"/>
                  </a:lnTo>
                  <a:cubicBezTo>
                    <a:pt x="1934102" y="726702"/>
                    <a:pt x="1878222" y="782583"/>
                    <a:pt x="1809642" y="782583"/>
                  </a:cubicBez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5083939" y="3678243"/>
            <a:ext cx="2439509" cy="987082"/>
            <a:chOff x="0" y="0"/>
            <a:chExt cx="1934102" cy="78258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934102" cy="782583"/>
            </a:xfrm>
            <a:custGeom>
              <a:avLst/>
              <a:gdLst/>
              <a:ahLst/>
              <a:cxnLst/>
              <a:rect l="l" t="t" r="r" b="b"/>
              <a:pathLst>
                <a:path w="1934102" h="782583">
                  <a:moveTo>
                    <a:pt x="1809642" y="782582"/>
                  </a:moveTo>
                  <a:lnTo>
                    <a:pt x="124460" y="782582"/>
                  </a:lnTo>
                  <a:cubicBezTo>
                    <a:pt x="55880" y="782582"/>
                    <a:pt x="0" y="726702"/>
                    <a:pt x="0" y="65812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809642" y="0"/>
                  </a:lnTo>
                  <a:cubicBezTo>
                    <a:pt x="1878222" y="0"/>
                    <a:pt x="1934102" y="55880"/>
                    <a:pt x="1934102" y="124460"/>
                  </a:cubicBezTo>
                  <a:lnTo>
                    <a:pt x="1934102" y="658123"/>
                  </a:lnTo>
                  <a:cubicBezTo>
                    <a:pt x="1934102" y="726702"/>
                    <a:pt x="1878222" y="782583"/>
                    <a:pt x="1809642" y="782583"/>
                  </a:cubicBez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2331134" y="3678243"/>
            <a:ext cx="2439509" cy="987082"/>
            <a:chOff x="0" y="0"/>
            <a:chExt cx="1934102" cy="782582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34102" cy="782583"/>
            </a:xfrm>
            <a:custGeom>
              <a:avLst/>
              <a:gdLst/>
              <a:ahLst/>
              <a:cxnLst/>
              <a:rect l="l" t="t" r="r" b="b"/>
              <a:pathLst>
                <a:path w="1934102" h="782583">
                  <a:moveTo>
                    <a:pt x="1809642" y="782582"/>
                  </a:moveTo>
                  <a:lnTo>
                    <a:pt x="124460" y="782582"/>
                  </a:lnTo>
                  <a:cubicBezTo>
                    <a:pt x="55880" y="782582"/>
                    <a:pt x="0" y="726702"/>
                    <a:pt x="0" y="65812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809642" y="0"/>
                  </a:lnTo>
                  <a:cubicBezTo>
                    <a:pt x="1878222" y="0"/>
                    <a:pt x="1934102" y="55880"/>
                    <a:pt x="1934102" y="124460"/>
                  </a:cubicBezTo>
                  <a:lnTo>
                    <a:pt x="1934102" y="658123"/>
                  </a:lnTo>
                  <a:cubicBezTo>
                    <a:pt x="1934102" y="726702"/>
                    <a:pt x="1878222" y="782583"/>
                    <a:pt x="1809642" y="782583"/>
                  </a:cubicBez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481996" y="1124384"/>
            <a:ext cx="6789607" cy="534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53"/>
              </a:lnSpc>
            </a:pPr>
            <a:r>
              <a:rPr lang="en-US" sz="4266">
                <a:solidFill>
                  <a:srgbClr val="141414"/>
                </a:solidFill>
                <a:latin typeface="Nunito Sans Heavy"/>
              </a:rPr>
              <a:t>Table Of Content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230152" y="4311462"/>
            <a:ext cx="2641474" cy="235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96"/>
              </a:lnSpc>
            </a:pPr>
            <a:r>
              <a:rPr lang="en-US" sz="1706">
                <a:solidFill>
                  <a:srgbClr val="FFFFFF"/>
                </a:solidFill>
                <a:latin typeface="Nunito Sans Bold"/>
              </a:rPr>
              <a:t>Leadership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173567" y="2498889"/>
            <a:ext cx="1548422" cy="574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92"/>
              </a:lnSpc>
            </a:pPr>
            <a:r>
              <a:rPr lang="en-US" sz="3839">
                <a:solidFill>
                  <a:srgbClr val="FFFFFF"/>
                </a:solidFill>
                <a:latin typeface="Nunito Sans Heavy"/>
              </a:rPr>
              <a:t>01.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448560" y="4290862"/>
            <a:ext cx="1908070" cy="236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996"/>
              </a:lnSpc>
            </a:pPr>
            <a:r>
              <a:rPr lang="en-US" sz="1706">
                <a:solidFill>
                  <a:srgbClr val="FFFFFF"/>
                </a:solidFill>
                <a:latin typeface="Nunito Sans Bold"/>
              </a:rPr>
              <a:t>Personality test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797912" y="3782318"/>
            <a:ext cx="1558718" cy="574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4492"/>
              </a:lnSpc>
              <a:spcBef>
                <a:spcPct val="0"/>
              </a:spcBef>
            </a:pPr>
            <a:r>
              <a:rPr lang="en-US" sz="3840" u="none">
                <a:solidFill>
                  <a:srgbClr val="FFFFFF"/>
                </a:solidFill>
                <a:latin typeface="Nunito Sans Heavy"/>
              </a:rPr>
              <a:t>04.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3173567" y="3782318"/>
            <a:ext cx="1548422" cy="574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92"/>
              </a:lnSpc>
            </a:pPr>
            <a:r>
              <a:rPr lang="en-US" sz="3839">
                <a:solidFill>
                  <a:srgbClr val="FFFFFF"/>
                </a:solidFill>
                <a:latin typeface="Nunito Sans Heavy"/>
              </a:rPr>
              <a:t>02.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484253" y="3012513"/>
            <a:ext cx="2533472" cy="236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996"/>
              </a:lnSpc>
            </a:pPr>
            <a:r>
              <a:rPr lang="en-US" sz="1706">
                <a:solidFill>
                  <a:srgbClr val="FFFFFF"/>
                </a:solidFill>
                <a:latin typeface="Nunito Sans Bold"/>
              </a:rPr>
              <a:t>Soft &amp; technical skills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349889" y="3024040"/>
            <a:ext cx="1908070" cy="2351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96"/>
              </a:lnSpc>
            </a:pPr>
            <a:r>
              <a:rPr lang="en-US" sz="1706">
                <a:solidFill>
                  <a:srgbClr val="FFFFFF"/>
                </a:solidFill>
                <a:latin typeface="Nunito Sans Bold"/>
              </a:rPr>
              <a:t>Tips - Leadership 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914609" y="2498889"/>
            <a:ext cx="1558718" cy="574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92"/>
              </a:lnSpc>
            </a:pPr>
            <a:r>
              <a:rPr lang="en-US" sz="3840">
                <a:solidFill>
                  <a:srgbClr val="FFFFFF"/>
                </a:solidFill>
                <a:latin typeface="Nunito Sans Heavy"/>
              </a:rPr>
              <a:t>03.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182512" y="1645930"/>
            <a:ext cx="3388577" cy="251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24"/>
              </a:lnSpc>
            </a:pPr>
            <a:r>
              <a:rPr lang="en-US" sz="1920">
                <a:solidFill>
                  <a:srgbClr val="487307"/>
                </a:solidFill>
                <a:latin typeface="Nunito Sans Bold"/>
              </a:rPr>
              <a:t>Content List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33812" y="3440006"/>
            <a:ext cx="4442988" cy="2499149"/>
            <a:chOff x="0" y="0"/>
            <a:chExt cx="1128903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287760" cy="6350000"/>
            </a:xfrm>
            <a:custGeom>
              <a:avLst/>
              <a:gdLst/>
              <a:ahLst/>
              <a:cxnLst/>
              <a:rect l="l" t="t" r="r" b="b"/>
              <a:pathLst>
                <a:path w="11287760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234950"/>
                    <a:pt x="11287760" y="525780"/>
                  </a:cubicBezTo>
                  <a:lnTo>
                    <a:pt x="11287760" y="5822950"/>
                  </a:lnTo>
                  <a:cubicBezTo>
                    <a:pt x="11287760" y="6113780"/>
                    <a:pt x="11052810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548640" y="3056429"/>
            <a:ext cx="3151807" cy="262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952"/>
              </a:lnSpc>
            </a:pPr>
            <a:r>
              <a:rPr lang="en-US" sz="2055">
                <a:solidFill>
                  <a:srgbClr val="487307"/>
                </a:solidFill>
                <a:latin typeface="Nunito Sans Bold"/>
              </a:rPr>
              <a:t>Introduction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3636895" y="2996552"/>
            <a:ext cx="778169" cy="778169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AutoShape 7"/>
          <p:cNvSpPr/>
          <p:nvPr/>
        </p:nvSpPr>
        <p:spPr>
          <a:xfrm rot="5400000">
            <a:off x="3873577" y="3365316"/>
            <a:ext cx="304804" cy="0"/>
          </a:xfrm>
          <a:prstGeom prst="line">
            <a:avLst/>
          </a:prstGeom>
          <a:ln w="38100" cap="rnd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/>
          <p:nvPr/>
        </p:nvGrpSpPr>
        <p:grpSpPr>
          <a:xfrm>
            <a:off x="548640" y="-1001395"/>
            <a:ext cx="4442988" cy="2002790"/>
            <a:chOff x="0" y="0"/>
            <a:chExt cx="5055647" cy="227896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055647" cy="2278962"/>
            </a:xfrm>
            <a:custGeom>
              <a:avLst/>
              <a:gdLst/>
              <a:ahLst/>
              <a:cxnLst/>
              <a:rect l="l" t="t" r="r" b="b"/>
              <a:pathLst>
                <a:path w="5055647" h="2278962">
                  <a:moveTo>
                    <a:pt x="4931187" y="2278962"/>
                  </a:moveTo>
                  <a:lnTo>
                    <a:pt x="124460" y="2278962"/>
                  </a:lnTo>
                  <a:cubicBezTo>
                    <a:pt x="55880" y="2278962"/>
                    <a:pt x="0" y="2223082"/>
                    <a:pt x="0" y="215450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931187" y="0"/>
                  </a:lnTo>
                  <a:cubicBezTo>
                    <a:pt x="4999767" y="0"/>
                    <a:pt x="5055647" y="55880"/>
                    <a:pt x="5055647" y="124460"/>
                  </a:cubicBezTo>
                  <a:lnTo>
                    <a:pt x="5055647" y="2154502"/>
                  </a:lnTo>
                  <a:cubicBezTo>
                    <a:pt x="5055647" y="2223082"/>
                    <a:pt x="4999767" y="2278962"/>
                    <a:pt x="4931187" y="2278962"/>
                  </a:cubicBez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Freeform 10"/>
          <p:cNvSpPr/>
          <p:nvPr/>
        </p:nvSpPr>
        <p:spPr>
          <a:xfrm>
            <a:off x="8484957" y="9272"/>
            <a:ext cx="1074246" cy="1444496"/>
          </a:xfrm>
          <a:custGeom>
            <a:avLst/>
            <a:gdLst/>
            <a:ahLst/>
            <a:cxnLst/>
            <a:rect l="l" t="t" r="r" b="b"/>
            <a:pathLst>
              <a:path w="1074246" h="1444496">
                <a:moveTo>
                  <a:pt x="0" y="0"/>
                </a:moveTo>
                <a:lnTo>
                  <a:pt x="1074246" y="0"/>
                </a:lnTo>
                <a:lnTo>
                  <a:pt x="1074246" y="1444496"/>
                </a:lnTo>
                <a:lnTo>
                  <a:pt x="0" y="1444496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AutoShape 11"/>
          <p:cNvSpPr/>
          <p:nvPr/>
        </p:nvSpPr>
        <p:spPr>
          <a:xfrm>
            <a:off x="5486421" y="3178068"/>
            <a:ext cx="3784010" cy="0"/>
          </a:xfrm>
          <a:prstGeom prst="line">
            <a:avLst/>
          </a:prstGeom>
          <a:ln w="28575" cap="rnd">
            <a:solidFill>
              <a:srgbClr val="000000">
                <a:alpha val="4706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5248396" y="3440006"/>
            <a:ext cx="4260061" cy="2499149"/>
          </a:xfrm>
          <a:custGeom>
            <a:avLst/>
            <a:gdLst/>
            <a:ahLst/>
            <a:cxnLst/>
            <a:rect l="l" t="t" r="r" b="b"/>
            <a:pathLst>
              <a:path w="4260061" h="2499149">
                <a:moveTo>
                  <a:pt x="0" y="0"/>
                </a:moveTo>
                <a:lnTo>
                  <a:pt x="4260061" y="0"/>
                </a:lnTo>
                <a:lnTo>
                  <a:pt x="4260061" y="2499149"/>
                </a:lnTo>
                <a:lnTo>
                  <a:pt x="0" y="2499149"/>
                </a:lnTo>
                <a:lnTo>
                  <a:pt x="0" y="0"/>
                </a:lnTo>
                <a:close/>
              </a:path>
            </a:pathLst>
          </a:custGeom>
          <a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548640" y="1815114"/>
            <a:ext cx="4632981" cy="57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38"/>
              </a:lnSpc>
            </a:pPr>
            <a:r>
              <a:rPr lang="en-US" sz="4567">
                <a:solidFill>
                  <a:srgbClr val="141414"/>
                </a:solidFill>
                <a:latin typeface="Nunito Sans Heavy"/>
              </a:rPr>
              <a:t>Soft Skills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486421" y="2125415"/>
            <a:ext cx="3784010" cy="861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85"/>
              </a:lnSpc>
            </a:pPr>
            <a:r>
              <a:rPr lang="en-US" sz="1579">
                <a:solidFill>
                  <a:srgbClr val="141414"/>
                </a:solidFill>
                <a:latin typeface="Source Sans Pro"/>
              </a:rPr>
              <a:t>personal attributes that enable someone to interact effectively and </a:t>
            </a:r>
            <a:r>
              <a:rPr lang="en-US" sz="1579">
                <a:solidFill>
                  <a:srgbClr val="141414"/>
                </a:solidFill>
                <a:latin typeface="Source Sans Pro"/>
                <a:hlinkClick r:id="rId5" tooltip="https://www.google.com/search?sca_esv=c9fcb4fb0b317e3c&amp;sca_upv=1&amp;sxsrf=ACQVn0-Ir2_3B0Mrq93vv0NDA32zFgLOJQ:1713041008812&amp;q=harmoniously&amp;si=AKbGX_rEkSHdR9ulIQYeh6xSG1UBCQZfiuqIAi4ewye-DwzIsAYBfAAd4Y5ujZx9NN9UeC8QFmyJgCpsUENwKNjVYO8--axkMyPYKmrC9-10Z4lJu1J3udg%3D&amp;expnd=1&amp;sa=X&amp;ved=2ahUKEwinlsOGh8CFAxWAtoQIHVUPA0IQyecJegQIDxAO"/>
              </a:rPr>
              <a:t>harmoniously</a:t>
            </a:r>
            <a:r>
              <a:rPr lang="en-US" sz="1579">
                <a:solidFill>
                  <a:srgbClr val="141414"/>
                </a:solidFill>
                <a:latin typeface="Source Sans Pro"/>
              </a:rPr>
              <a:t> with other people. (Source: Oxford dictionary).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486421" y="1710339"/>
            <a:ext cx="2496122" cy="281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131"/>
              </a:lnSpc>
            </a:pPr>
            <a:r>
              <a:rPr lang="en-US" sz="1920">
                <a:solidFill>
                  <a:srgbClr val="487307"/>
                </a:solidFill>
                <a:latin typeface="Nunito Sans Bold"/>
              </a:rPr>
              <a:t>Definition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8640" y="3657600"/>
            <a:ext cx="4442988" cy="2499149"/>
            <a:chOff x="0" y="0"/>
            <a:chExt cx="1128903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287760" cy="6350000"/>
            </a:xfrm>
            <a:custGeom>
              <a:avLst/>
              <a:gdLst/>
              <a:ahLst/>
              <a:cxnLst/>
              <a:rect l="l" t="t" r="r" b="b"/>
              <a:pathLst>
                <a:path w="11287760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234950"/>
                    <a:pt x="11287760" y="525780"/>
                  </a:cubicBezTo>
                  <a:lnTo>
                    <a:pt x="11287760" y="5822950"/>
                  </a:lnTo>
                  <a:cubicBezTo>
                    <a:pt x="11287760" y="6113780"/>
                    <a:pt x="11052810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548640" y="3056429"/>
            <a:ext cx="3151807" cy="262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952"/>
              </a:lnSpc>
            </a:pPr>
            <a:r>
              <a:rPr lang="en-US" sz="2055">
                <a:solidFill>
                  <a:srgbClr val="487307"/>
                </a:solidFill>
                <a:latin typeface="Nunito Sans Bold"/>
              </a:rPr>
              <a:t>Introduction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3655945" y="2987136"/>
            <a:ext cx="778169" cy="778169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AutoShape 7"/>
          <p:cNvSpPr/>
          <p:nvPr/>
        </p:nvSpPr>
        <p:spPr>
          <a:xfrm>
            <a:off x="4025979" y="3223818"/>
            <a:ext cx="0" cy="304804"/>
          </a:xfrm>
          <a:prstGeom prst="line">
            <a:avLst/>
          </a:prstGeom>
          <a:ln w="38100" cap="rnd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/>
          <p:nvPr/>
        </p:nvGrpSpPr>
        <p:grpSpPr>
          <a:xfrm>
            <a:off x="548640" y="-1001395"/>
            <a:ext cx="4442988" cy="2002790"/>
            <a:chOff x="0" y="0"/>
            <a:chExt cx="5055647" cy="227896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055647" cy="2278962"/>
            </a:xfrm>
            <a:custGeom>
              <a:avLst/>
              <a:gdLst/>
              <a:ahLst/>
              <a:cxnLst/>
              <a:rect l="l" t="t" r="r" b="b"/>
              <a:pathLst>
                <a:path w="5055647" h="2278962">
                  <a:moveTo>
                    <a:pt x="4931187" y="2278962"/>
                  </a:moveTo>
                  <a:lnTo>
                    <a:pt x="124460" y="2278962"/>
                  </a:lnTo>
                  <a:cubicBezTo>
                    <a:pt x="55880" y="2278962"/>
                    <a:pt x="0" y="2223082"/>
                    <a:pt x="0" y="215450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931187" y="0"/>
                  </a:lnTo>
                  <a:cubicBezTo>
                    <a:pt x="4999767" y="0"/>
                    <a:pt x="5055647" y="55880"/>
                    <a:pt x="5055647" y="124460"/>
                  </a:cubicBezTo>
                  <a:lnTo>
                    <a:pt x="5055647" y="2154502"/>
                  </a:lnTo>
                  <a:cubicBezTo>
                    <a:pt x="5055647" y="2223082"/>
                    <a:pt x="4999767" y="2278962"/>
                    <a:pt x="4931187" y="2278962"/>
                  </a:cubicBez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Freeform 10"/>
          <p:cNvSpPr/>
          <p:nvPr/>
        </p:nvSpPr>
        <p:spPr>
          <a:xfrm>
            <a:off x="8484957" y="9272"/>
            <a:ext cx="1074246" cy="1444496"/>
          </a:xfrm>
          <a:custGeom>
            <a:avLst/>
            <a:gdLst/>
            <a:ahLst/>
            <a:cxnLst/>
            <a:rect l="l" t="t" r="r" b="b"/>
            <a:pathLst>
              <a:path w="1074246" h="1444496">
                <a:moveTo>
                  <a:pt x="0" y="0"/>
                </a:moveTo>
                <a:lnTo>
                  <a:pt x="1074246" y="0"/>
                </a:lnTo>
                <a:lnTo>
                  <a:pt x="1074246" y="1444496"/>
                </a:lnTo>
                <a:lnTo>
                  <a:pt x="0" y="1444496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AutoShape 11"/>
          <p:cNvSpPr/>
          <p:nvPr/>
        </p:nvSpPr>
        <p:spPr>
          <a:xfrm>
            <a:off x="5486421" y="3333045"/>
            <a:ext cx="3784010" cy="0"/>
          </a:xfrm>
          <a:prstGeom prst="line">
            <a:avLst/>
          </a:prstGeom>
          <a:ln w="28575" cap="rnd">
            <a:solidFill>
              <a:srgbClr val="000000">
                <a:alpha val="4706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>
            <a:off x="5486421" y="3518782"/>
            <a:ext cx="3822790" cy="3344941"/>
          </a:xfrm>
          <a:custGeom>
            <a:avLst/>
            <a:gdLst/>
            <a:ahLst/>
            <a:cxnLst/>
            <a:rect l="l" t="t" r="r" b="b"/>
            <a:pathLst>
              <a:path w="3822790" h="3344941">
                <a:moveTo>
                  <a:pt x="0" y="0"/>
                </a:moveTo>
                <a:lnTo>
                  <a:pt x="3822790" y="0"/>
                </a:lnTo>
                <a:lnTo>
                  <a:pt x="3822790" y="3344941"/>
                </a:lnTo>
                <a:lnTo>
                  <a:pt x="0" y="334494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TextBox 13"/>
          <p:cNvSpPr txBox="1"/>
          <p:nvPr/>
        </p:nvSpPr>
        <p:spPr>
          <a:xfrm>
            <a:off x="548640" y="1815114"/>
            <a:ext cx="4632981" cy="57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38"/>
              </a:lnSpc>
            </a:pPr>
            <a:r>
              <a:rPr lang="en-US" sz="4567">
                <a:solidFill>
                  <a:srgbClr val="141414"/>
                </a:solidFill>
                <a:latin typeface="Nunito Sans Heavy"/>
              </a:rPr>
              <a:t>Technical Skills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486421" y="2125415"/>
            <a:ext cx="3784010" cy="861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85"/>
              </a:lnSpc>
            </a:pPr>
            <a:r>
              <a:rPr lang="en-US" sz="1579">
                <a:solidFill>
                  <a:srgbClr val="141414"/>
                </a:solidFill>
                <a:latin typeface="Source Sans Pro"/>
              </a:rPr>
              <a:t>relating to the knowledge, machines, or methods used in science (Source: Cambridge dictionary).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486421" y="1710339"/>
            <a:ext cx="2496122" cy="281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131"/>
              </a:lnSpc>
            </a:pPr>
            <a:r>
              <a:rPr lang="en-US" sz="1920">
                <a:solidFill>
                  <a:srgbClr val="487307"/>
                </a:solidFill>
                <a:latin typeface="Nunito Sans Bold"/>
              </a:rPr>
              <a:t>Definition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8640" y="-1001395"/>
            <a:ext cx="4442988" cy="2002790"/>
            <a:chOff x="0" y="0"/>
            <a:chExt cx="5055647" cy="22789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647" cy="2278962"/>
            </a:xfrm>
            <a:custGeom>
              <a:avLst/>
              <a:gdLst/>
              <a:ahLst/>
              <a:cxnLst/>
              <a:rect l="l" t="t" r="r" b="b"/>
              <a:pathLst>
                <a:path w="5055647" h="2278962">
                  <a:moveTo>
                    <a:pt x="4931187" y="2278962"/>
                  </a:moveTo>
                  <a:lnTo>
                    <a:pt x="124460" y="2278962"/>
                  </a:lnTo>
                  <a:cubicBezTo>
                    <a:pt x="55880" y="2278962"/>
                    <a:pt x="0" y="2223082"/>
                    <a:pt x="0" y="215450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931187" y="0"/>
                  </a:lnTo>
                  <a:cubicBezTo>
                    <a:pt x="4999767" y="0"/>
                    <a:pt x="5055647" y="55880"/>
                    <a:pt x="5055647" y="124460"/>
                  </a:cubicBezTo>
                  <a:lnTo>
                    <a:pt x="5055647" y="2154502"/>
                  </a:lnTo>
                  <a:cubicBezTo>
                    <a:pt x="5055647" y="2223082"/>
                    <a:pt x="4999767" y="2278962"/>
                    <a:pt x="4931187" y="2278962"/>
                  </a:cubicBez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Freeform 4"/>
          <p:cNvSpPr/>
          <p:nvPr/>
        </p:nvSpPr>
        <p:spPr>
          <a:xfrm>
            <a:off x="8484957" y="9272"/>
            <a:ext cx="1074246" cy="1444496"/>
          </a:xfrm>
          <a:custGeom>
            <a:avLst/>
            <a:gdLst/>
            <a:ahLst/>
            <a:cxnLst/>
            <a:rect l="l" t="t" r="r" b="b"/>
            <a:pathLst>
              <a:path w="1074246" h="1444496">
                <a:moveTo>
                  <a:pt x="0" y="0"/>
                </a:moveTo>
                <a:lnTo>
                  <a:pt x="1074246" y="0"/>
                </a:lnTo>
                <a:lnTo>
                  <a:pt x="1074246" y="1444496"/>
                </a:lnTo>
                <a:lnTo>
                  <a:pt x="0" y="1444496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612528" y="1453768"/>
            <a:ext cx="6978256" cy="5233692"/>
          </a:xfrm>
          <a:custGeom>
            <a:avLst/>
            <a:gdLst/>
            <a:ahLst/>
            <a:cxnLst/>
            <a:rect l="l" t="t" r="r" b="b"/>
            <a:pathLst>
              <a:path w="6978256" h="5233692">
                <a:moveTo>
                  <a:pt x="0" y="0"/>
                </a:moveTo>
                <a:lnTo>
                  <a:pt x="6978256" y="0"/>
                </a:lnTo>
                <a:lnTo>
                  <a:pt x="6978256" y="5233692"/>
                </a:lnTo>
                <a:lnTo>
                  <a:pt x="0" y="52336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8640" y="3657600"/>
            <a:ext cx="4442988" cy="2499149"/>
            <a:chOff x="0" y="0"/>
            <a:chExt cx="1128903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287760" cy="6350000"/>
            </a:xfrm>
            <a:custGeom>
              <a:avLst/>
              <a:gdLst/>
              <a:ahLst/>
              <a:cxnLst/>
              <a:rect l="l" t="t" r="r" b="b"/>
              <a:pathLst>
                <a:path w="11287760" h="6350000">
                  <a:moveTo>
                    <a:pt x="0" y="5824220"/>
                  </a:moveTo>
                  <a:lnTo>
                    <a:pt x="0" y="525780"/>
                  </a:lnTo>
                  <a:cubicBezTo>
                    <a:pt x="0" y="234950"/>
                    <a:pt x="234950" y="0"/>
                    <a:pt x="525780" y="0"/>
                  </a:cubicBezTo>
                  <a:lnTo>
                    <a:pt x="10761980" y="0"/>
                  </a:lnTo>
                  <a:cubicBezTo>
                    <a:pt x="11052810" y="0"/>
                    <a:pt x="11287760" y="234950"/>
                    <a:pt x="11287760" y="525780"/>
                  </a:cubicBezTo>
                  <a:lnTo>
                    <a:pt x="11287760" y="5822950"/>
                  </a:lnTo>
                  <a:cubicBezTo>
                    <a:pt x="11287760" y="6113780"/>
                    <a:pt x="11052810" y="6348730"/>
                    <a:pt x="10761980" y="6348730"/>
                  </a:cubicBezTo>
                  <a:lnTo>
                    <a:pt x="525780" y="6348730"/>
                  </a:lnTo>
                  <a:cubicBezTo>
                    <a:pt x="236220" y="6350000"/>
                    <a:pt x="0" y="6115050"/>
                    <a:pt x="0" y="5824220"/>
                  </a:cubicBezTo>
                  <a:close/>
                </a:path>
              </a:pathLst>
            </a:custGeom>
            <a:blipFill>
              <a:blip r:embed="rId2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548640" y="3056429"/>
            <a:ext cx="3151807" cy="2623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952"/>
              </a:lnSpc>
            </a:pPr>
            <a:r>
              <a:rPr lang="en-US" sz="2055">
                <a:solidFill>
                  <a:srgbClr val="487307"/>
                </a:solidFill>
                <a:latin typeface="Nunito Sans Bold"/>
              </a:rPr>
              <a:t>Introduction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3655945" y="2987136"/>
            <a:ext cx="778169" cy="778169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" name="AutoShape 7"/>
          <p:cNvSpPr/>
          <p:nvPr/>
        </p:nvSpPr>
        <p:spPr>
          <a:xfrm>
            <a:off x="4025979" y="3223818"/>
            <a:ext cx="0" cy="304804"/>
          </a:xfrm>
          <a:prstGeom prst="line">
            <a:avLst/>
          </a:prstGeom>
          <a:ln w="38100" cap="rnd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/>
          <p:nvPr/>
        </p:nvGrpSpPr>
        <p:grpSpPr>
          <a:xfrm>
            <a:off x="548640" y="-1001395"/>
            <a:ext cx="4442988" cy="2002790"/>
            <a:chOff x="0" y="0"/>
            <a:chExt cx="5055647" cy="227896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055647" cy="2278962"/>
            </a:xfrm>
            <a:custGeom>
              <a:avLst/>
              <a:gdLst/>
              <a:ahLst/>
              <a:cxnLst/>
              <a:rect l="l" t="t" r="r" b="b"/>
              <a:pathLst>
                <a:path w="5055647" h="2278962">
                  <a:moveTo>
                    <a:pt x="4931187" y="2278962"/>
                  </a:moveTo>
                  <a:lnTo>
                    <a:pt x="124460" y="2278962"/>
                  </a:lnTo>
                  <a:cubicBezTo>
                    <a:pt x="55880" y="2278962"/>
                    <a:pt x="0" y="2223082"/>
                    <a:pt x="0" y="215450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931187" y="0"/>
                  </a:lnTo>
                  <a:cubicBezTo>
                    <a:pt x="4999767" y="0"/>
                    <a:pt x="5055647" y="55880"/>
                    <a:pt x="5055647" y="124460"/>
                  </a:cubicBezTo>
                  <a:lnTo>
                    <a:pt x="5055647" y="2154502"/>
                  </a:lnTo>
                  <a:cubicBezTo>
                    <a:pt x="5055647" y="2223082"/>
                    <a:pt x="4999767" y="2278962"/>
                    <a:pt x="4931187" y="2278962"/>
                  </a:cubicBezTo>
                  <a:close/>
                </a:path>
              </a:pathLst>
            </a:custGeom>
            <a:solidFill>
              <a:srgbClr val="487307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0" name="Freeform 10"/>
          <p:cNvSpPr/>
          <p:nvPr/>
        </p:nvSpPr>
        <p:spPr>
          <a:xfrm>
            <a:off x="8484957" y="9272"/>
            <a:ext cx="1074246" cy="1444496"/>
          </a:xfrm>
          <a:custGeom>
            <a:avLst/>
            <a:gdLst/>
            <a:ahLst/>
            <a:cxnLst/>
            <a:rect l="l" t="t" r="r" b="b"/>
            <a:pathLst>
              <a:path w="1074246" h="1444496">
                <a:moveTo>
                  <a:pt x="0" y="0"/>
                </a:moveTo>
                <a:lnTo>
                  <a:pt x="1074246" y="0"/>
                </a:lnTo>
                <a:lnTo>
                  <a:pt x="1074246" y="1444496"/>
                </a:lnTo>
                <a:lnTo>
                  <a:pt x="0" y="1444496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TextBox 11"/>
          <p:cNvSpPr txBox="1"/>
          <p:nvPr/>
        </p:nvSpPr>
        <p:spPr>
          <a:xfrm>
            <a:off x="548640" y="1815114"/>
            <a:ext cx="4632981" cy="579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38"/>
              </a:lnSpc>
            </a:pPr>
            <a:r>
              <a:rPr lang="en-US" sz="4567">
                <a:solidFill>
                  <a:srgbClr val="141414"/>
                </a:solidFill>
                <a:latin typeface="Nunito Sans Heavy"/>
              </a:rPr>
              <a:t>Leadership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560958" y="2241950"/>
            <a:ext cx="3784010" cy="14522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85"/>
              </a:lnSpc>
            </a:pPr>
            <a:r>
              <a:rPr lang="en-US" sz="1579">
                <a:solidFill>
                  <a:srgbClr val="141414"/>
                </a:solidFill>
                <a:latin typeface="Source Sans Pro"/>
              </a:rPr>
              <a:t>the state or position of being a leader. (Source: Oxford dictionary). </a:t>
            </a:r>
          </a:p>
          <a:p>
            <a:pPr>
              <a:lnSpc>
                <a:spcPts val="2385"/>
              </a:lnSpc>
            </a:pPr>
            <a:endParaRPr lang="en-US" sz="1579">
              <a:solidFill>
                <a:srgbClr val="141414"/>
              </a:solidFill>
              <a:latin typeface="Source Sans Pro"/>
            </a:endParaRPr>
          </a:p>
          <a:p>
            <a:pPr>
              <a:lnSpc>
                <a:spcPts val="2385"/>
              </a:lnSpc>
            </a:pPr>
            <a:r>
              <a:rPr lang="en-US" sz="1579">
                <a:solidFill>
                  <a:srgbClr val="141414"/>
                </a:solidFill>
                <a:latin typeface="Source Sans Pro"/>
              </a:rPr>
              <a:t>the action of leading a group of people or an organization. (Source: Oxford dictionary).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486421" y="1710339"/>
            <a:ext cx="2496122" cy="281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131"/>
              </a:lnSpc>
            </a:pPr>
            <a:r>
              <a:rPr lang="en-US" sz="1920">
                <a:solidFill>
                  <a:srgbClr val="487307"/>
                </a:solidFill>
                <a:latin typeface="Nunito Sans Bold"/>
              </a:rPr>
              <a:t>Definition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3873577" y="3365316"/>
            <a:ext cx="304804" cy="0"/>
          </a:xfrm>
          <a:prstGeom prst="line">
            <a:avLst/>
          </a:prstGeom>
          <a:ln w="38100" cap="rnd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8484957" y="9272"/>
            <a:ext cx="1074246" cy="1444496"/>
          </a:xfrm>
          <a:custGeom>
            <a:avLst/>
            <a:gdLst/>
            <a:ahLst/>
            <a:cxnLst/>
            <a:rect l="l" t="t" r="r" b="b"/>
            <a:pathLst>
              <a:path w="1074246" h="1444496">
                <a:moveTo>
                  <a:pt x="0" y="0"/>
                </a:moveTo>
                <a:lnTo>
                  <a:pt x="1074246" y="0"/>
                </a:lnTo>
                <a:lnTo>
                  <a:pt x="1074246" y="1444496"/>
                </a:lnTo>
                <a:lnTo>
                  <a:pt x="0" y="1444496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95186" y="385664"/>
            <a:ext cx="6636579" cy="6304750"/>
          </a:xfrm>
          <a:custGeom>
            <a:avLst/>
            <a:gdLst/>
            <a:ahLst/>
            <a:cxnLst/>
            <a:rect l="l" t="t" r="r" b="b"/>
            <a:pathLst>
              <a:path w="6636579" h="6304750">
                <a:moveTo>
                  <a:pt x="0" y="0"/>
                </a:moveTo>
                <a:lnTo>
                  <a:pt x="6636579" y="0"/>
                </a:lnTo>
                <a:lnTo>
                  <a:pt x="6636579" y="6304750"/>
                </a:lnTo>
                <a:lnTo>
                  <a:pt x="0" y="63047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3873577" y="3365316"/>
            <a:ext cx="304804" cy="0"/>
          </a:xfrm>
          <a:prstGeom prst="line">
            <a:avLst/>
          </a:prstGeom>
          <a:ln w="38100" cap="rnd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8484957" y="9272"/>
            <a:ext cx="1074246" cy="1444496"/>
          </a:xfrm>
          <a:custGeom>
            <a:avLst/>
            <a:gdLst/>
            <a:ahLst/>
            <a:cxnLst/>
            <a:rect l="l" t="t" r="r" b="b"/>
            <a:pathLst>
              <a:path w="1074246" h="1444496">
                <a:moveTo>
                  <a:pt x="0" y="0"/>
                </a:moveTo>
                <a:lnTo>
                  <a:pt x="1074246" y="0"/>
                </a:lnTo>
                <a:lnTo>
                  <a:pt x="1074246" y="1444496"/>
                </a:lnTo>
                <a:lnTo>
                  <a:pt x="0" y="1444496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425889" y="613221"/>
            <a:ext cx="6487018" cy="5970459"/>
          </a:xfrm>
          <a:custGeom>
            <a:avLst/>
            <a:gdLst/>
            <a:ahLst/>
            <a:cxnLst/>
            <a:rect l="l" t="t" r="r" b="b"/>
            <a:pathLst>
              <a:path w="6487018" h="5970459">
                <a:moveTo>
                  <a:pt x="0" y="0"/>
                </a:moveTo>
                <a:lnTo>
                  <a:pt x="6487018" y="0"/>
                </a:lnTo>
                <a:lnTo>
                  <a:pt x="6487018" y="5970459"/>
                </a:lnTo>
                <a:lnTo>
                  <a:pt x="0" y="59704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5067883" y="7032045"/>
            <a:ext cx="4856085" cy="174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0"/>
              </a:lnSpc>
            </a:pPr>
            <a:r>
              <a:rPr lang="en-US" sz="1000">
                <a:solidFill>
                  <a:srgbClr val="000000"/>
                </a:solidFill>
                <a:latin typeface="Arimo"/>
              </a:rPr>
              <a:t>Source: https://instituteprojectmanagement.com/blog/leadership-styles/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3873577" y="3365316"/>
            <a:ext cx="304804" cy="0"/>
          </a:xfrm>
          <a:prstGeom prst="line">
            <a:avLst/>
          </a:prstGeom>
          <a:ln w="38100" cap="rnd">
            <a:solidFill>
              <a:srgbClr val="FFFFFF"/>
            </a:solidFill>
            <a:prstDash val="solid"/>
            <a:headEnd type="none" w="sm" len="sm"/>
            <a:tailEnd type="arrow" w="med" len="sm"/>
          </a:ln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8484957" y="9272"/>
            <a:ext cx="1074246" cy="1444496"/>
          </a:xfrm>
          <a:custGeom>
            <a:avLst/>
            <a:gdLst/>
            <a:ahLst/>
            <a:cxnLst/>
            <a:rect l="l" t="t" r="r" b="b"/>
            <a:pathLst>
              <a:path w="1074246" h="1444496">
                <a:moveTo>
                  <a:pt x="0" y="0"/>
                </a:moveTo>
                <a:lnTo>
                  <a:pt x="1074246" y="0"/>
                </a:lnTo>
                <a:lnTo>
                  <a:pt x="1074246" y="1444496"/>
                </a:lnTo>
                <a:lnTo>
                  <a:pt x="0" y="1444496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202538" y="293223"/>
            <a:ext cx="6596785" cy="6340243"/>
          </a:xfrm>
          <a:custGeom>
            <a:avLst/>
            <a:gdLst/>
            <a:ahLst/>
            <a:cxnLst/>
            <a:rect l="l" t="t" r="r" b="b"/>
            <a:pathLst>
              <a:path w="6596785" h="6340243">
                <a:moveTo>
                  <a:pt x="0" y="0"/>
                </a:moveTo>
                <a:lnTo>
                  <a:pt x="6596785" y="0"/>
                </a:lnTo>
                <a:lnTo>
                  <a:pt x="6596785" y="6340243"/>
                </a:lnTo>
                <a:lnTo>
                  <a:pt x="0" y="634024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5067883" y="7032045"/>
            <a:ext cx="4856085" cy="174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00"/>
              </a:lnSpc>
            </a:pPr>
            <a:r>
              <a:rPr lang="en-US" sz="1000">
                <a:solidFill>
                  <a:srgbClr val="000000"/>
                </a:solidFill>
                <a:latin typeface="Arimo"/>
              </a:rPr>
              <a:t>Source: https://instituteprojectmanagement.com/blog/leadership-styles/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242</Words>
  <Application>Microsoft Macintosh PowerPoint</Application>
  <PresentationFormat>Custom</PresentationFormat>
  <Paragraphs>49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Nunito Sans Bold</vt:lpstr>
      <vt:lpstr>Source Sans Pro</vt:lpstr>
      <vt:lpstr>Arial</vt:lpstr>
      <vt:lpstr>Nunito Sans Heavy</vt:lpstr>
      <vt:lpstr>Arimo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Green Yellow Modern Farming Presentation 4:3</dc:title>
  <cp:lastModifiedBy>Colon-Carrion, Nicole - (ncoloncarrion)</cp:lastModifiedBy>
  <cp:revision>2</cp:revision>
  <dcterms:created xsi:type="dcterms:W3CDTF">2006-08-16T00:00:00Z</dcterms:created>
  <dcterms:modified xsi:type="dcterms:W3CDTF">2024-08-21T14:00:42Z</dcterms:modified>
  <dc:identifier>DAGCVF3A8SM</dc:identifier>
</cp:coreProperties>
</file>

<file path=docProps/thumbnail.jpeg>
</file>